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696"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306561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3239909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56922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3977252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3355055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1087455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2264655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4213561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3606592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1473294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53FBF-BAE0-4ED8-BD88-20DC7B5F5283}" type="datetimeFigureOut">
              <a:rPr lang="en-US" smtClean="0"/>
              <a:pPr/>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2361469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53FBF-BAE0-4ED8-BD88-20DC7B5F5283}" type="datetimeFigureOut">
              <a:rPr lang="en-US" smtClean="0"/>
              <a:pPr/>
              <a:t>10/30/2018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AB1CE9-87AA-49EE-8E9A-7B0DF5FE60C5}" type="slidenum">
              <a:rPr lang="en-US" smtClean="0"/>
              <a:pPr/>
              <a:t>‹#›</a:t>
            </a:fld>
            <a:endParaRPr lang="en-US"/>
          </a:p>
        </p:txBody>
      </p:sp>
    </p:spTree>
    <p:extLst>
      <p:ext uri="{BB962C8B-B14F-4D97-AF65-F5344CB8AC3E}">
        <p14:creationId xmlns:p14="http://schemas.microsoft.com/office/powerpoint/2010/main" xmlns="" val="1280794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DIRECT DEMOCRACY/REPRESENTATIVE DEMOCRACY</a:t>
            </a:r>
            <a:endParaRPr lang="en-US" dirty="0"/>
          </a:p>
        </p:txBody>
      </p:sp>
      <p:sp>
        <p:nvSpPr>
          <p:cNvPr id="3" name="Subtitle 2"/>
          <p:cNvSpPr>
            <a:spLocks noGrp="1"/>
          </p:cNvSpPr>
          <p:nvPr>
            <p:ph type="subTitle" idx="1"/>
          </p:nvPr>
        </p:nvSpPr>
        <p:spPr/>
        <p:txBody>
          <a:bodyPr/>
          <a:lstStyle/>
          <a:p>
            <a:r>
              <a:rPr lang="en-US" dirty="0" smtClean="0"/>
              <a:t>(Including a gratuitous dig at Athens)</a:t>
            </a:r>
            <a:endParaRPr lang="en-US" dirty="0"/>
          </a:p>
        </p:txBody>
      </p:sp>
    </p:spTree>
    <p:extLst>
      <p:ext uri="{BB962C8B-B14F-4D97-AF65-F5344CB8AC3E}">
        <p14:creationId xmlns:p14="http://schemas.microsoft.com/office/powerpoint/2010/main" xmlns="" val="1901342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our Constitution have to say about democracy?</a:t>
            </a:r>
            <a:endParaRPr lang="en-US" dirty="0"/>
          </a:p>
        </p:txBody>
      </p:sp>
      <p:sp>
        <p:nvSpPr>
          <p:cNvPr id="3" name="Content Placeholder 2"/>
          <p:cNvSpPr>
            <a:spLocks noGrp="1"/>
          </p:cNvSpPr>
          <p:nvPr>
            <p:ph idx="1"/>
          </p:nvPr>
        </p:nvSpPr>
        <p:spPr/>
        <p:txBody>
          <a:bodyPr/>
          <a:lstStyle/>
          <a:p>
            <a:r>
              <a:rPr lang="en-US" dirty="0" smtClean="0"/>
              <a:t>Why?</a:t>
            </a:r>
            <a:endParaRPr lang="en-US" dirty="0"/>
          </a:p>
        </p:txBody>
      </p:sp>
    </p:spTree>
    <p:extLst>
      <p:ext uri="{BB962C8B-B14F-4D97-AF65-F5344CB8AC3E}">
        <p14:creationId xmlns:p14="http://schemas.microsoft.com/office/powerpoint/2010/main" xmlns="" val="3261918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Two Models of Democracy</a:t>
            </a:r>
            <a:endParaRPr lang="en-US" dirty="0"/>
          </a:p>
        </p:txBody>
      </p:sp>
      <p:sp>
        <p:nvSpPr>
          <p:cNvPr id="5" name="Text Placeholder 4"/>
          <p:cNvSpPr>
            <a:spLocks noGrp="1"/>
          </p:cNvSpPr>
          <p:nvPr>
            <p:ph type="body" idx="1"/>
          </p:nvPr>
        </p:nvSpPr>
        <p:spPr/>
        <p:txBody>
          <a:bodyPr/>
          <a:lstStyle/>
          <a:p>
            <a:r>
              <a:rPr lang="en-US" dirty="0" smtClean="0"/>
              <a:t>Direct Democracy</a:t>
            </a:r>
            <a:endParaRPr lang="en-US" dirty="0"/>
          </a:p>
        </p:txBody>
      </p:sp>
      <p:sp>
        <p:nvSpPr>
          <p:cNvPr id="6" name="Content Placeholder 5"/>
          <p:cNvSpPr>
            <a:spLocks noGrp="1"/>
          </p:cNvSpPr>
          <p:nvPr>
            <p:ph sz="half" idx="2"/>
          </p:nvPr>
        </p:nvSpPr>
        <p:spPr/>
        <p:txBody>
          <a:bodyPr/>
          <a:lstStyle/>
          <a:p>
            <a:r>
              <a:rPr lang="en-US" dirty="0" smtClean="0"/>
              <a:t>The citizens debate and pass the laws, and make the government decisions.</a:t>
            </a:r>
            <a:endParaRPr lang="en-US" dirty="0"/>
          </a:p>
        </p:txBody>
      </p:sp>
      <p:sp>
        <p:nvSpPr>
          <p:cNvPr id="7" name="Text Placeholder 6"/>
          <p:cNvSpPr>
            <a:spLocks noGrp="1"/>
          </p:cNvSpPr>
          <p:nvPr>
            <p:ph type="body" sz="quarter" idx="3"/>
          </p:nvPr>
        </p:nvSpPr>
        <p:spPr/>
        <p:txBody>
          <a:bodyPr/>
          <a:lstStyle/>
          <a:p>
            <a:r>
              <a:rPr lang="en-US" dirty="0" smtClean="0"/>
              <a:t>Representative Democracy</a:t>
            </a:r>
            <a:endParaRPr lang="en-US" dirty="0"/>
          </a:p>
        </p:txBody>
      </p:sp>
      <p:sp>
        <p:nvSpPr>
          <p:cNvPr id="8" name="Content Placeholder 7"/>
          <p:cNvSpPr>
            <a:spLocks noGrp="1"/>
          </p:cNvSpPr>
          <p:nvPr>
            <p:ph sz="quarter" idx="4"/>
          </p:nvPr>
        </p:nvSpPr>
        <p:spPr/>
        <p:txBody>
          <a:bodyPr/>
          <a:lstStyle/>
          <a:p>
            <a:r>
              <a:rPr lang="en-US" dirty="0" smtClean="0"/>
              <a:t>The citizens elect representatives who debate and pass the laws, and make the governing decisions.  Those representatives are “accountable” to the citizens.</a:t>
            </a:r>
            <a:endParaRPr lang="en-US" dirty="0"/>
          </a:p>
        </p:txBody>
      </p:sp>
    </p:spTree>
    <p:extLst>
      <p:ext uri="{BB962C8B-B14F-4D97-AF65-F5344CB8AC3E}">
        <p14:creationId xmlns:p14="http://schemas.microsoft.com/office/powerpoint/2010/main" xmlns="" val="1947576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Direct democracy is more democratic, shouldn’t we have that?</a:t>
            </a:r>
            <a:endParaRPr lang="en-US" dirty="0"/>
          </a:p>
        </p:txBody>
      </p:sp>
      <p:sp>
        <p:nvSpPr>
          <p:cNvPr id="8" name="Content Placeholder 7"/>
          <p:cNvSpPr>
            <a:spLocks noGrp="1"/>
          </p:cNvSpPr>
          <p:nvPr>
            <p:ph idx="1"/>
          </p:nvPr>
        </p:nvSpPr>
        <p:spPr/>
        <p:txBody>
          <a:bodyPr/>
          <a:lstStyle/>
          <a:p>
            <a:r>
              <a:rPr lang="en-US" dirty="0" smtClean="0"/>
              <a:t>Since the laws impact us, shouldn’t we be the ones who decide whether we want them?  We will be paying the taxes, fighting the wars, going to jail for breaking the laws. </a:t>
            </a:r>
            <a:endParaRPr lang="en-US" dirty="0"/>
          </a:p>
        </p:txBody>
      </p:sp>
    </p:spTree>
    <p:extLst>
      <p:ext uri="{BB962C8B-B14F-4D97-AF65-F5344CB8AC3E}">
        <p14:creationId xmlns:p14="http://schemas.microsoft.com/office/powerpoint/2010/main" xmlns="" val="1817310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Three arguments in favor of </a:t>
            </a:r>
            <a:r>
              <a:rPr lang="en-US" dirty="0"/>
              <a:t>r</a:t>
            </a:r>
            <a:r>
              <a:rPr lang="en-US" dirty="0" smtClean="0"/>
              <a:t>epresentative democracy</a:t>
            </a:r>
            <a:endParaRPr lang="en-US" dirty="0"/>
          </a:p>
        </p:txBody>
      </p:sp>
      <p:sp>
        <p:nvSpPr>
          <p:cNvPr id="3" name="Content Placeholder 2"/>
          <p:cNvSpPr>
            <a:spLocks noGrp="1"/>
          </p:cNvSpPr>
          <p:nvPr>
            <p:ph idx="1"/>
          </p:nvPr>
        </p:nvSpPr>
        <p:spPr/>
        <p:txBody>
          <a:bodyPr/>
          <a:lstStyle/>
          <a:p>
            <a:r>
              <a:rPr lang="en-US" dirty="0" smtClean="0"/>
              <a:t>Numbers</a:t>
            </a:r>
          </a:p>
          <a:p>
            <a:r>
              <a:rPr lang="en-US" dirty="0" smtClean="0"/>
              <a:t>Time</a:t>
            </a:r>
          </a:p>
          <a:p>
            <a:r>
              <a:rPr lang="en-US" dirty="0" smtClean="0"/>
              <a:t>Expertise</a:t>
            </a:r>
            <a:endParaRPr lang="en-US" dirty="0"/>
          </a:p>
        </p:txBody>
      </p:sp>
    </p:spTree>
    <p:extLst>
      <p:ext uri="{BB962C8B-B14F-4D97-AF65-F5344CB8AC3E}">
        <p14:creationId xmlns:p14="http://schemas.microsoft.com/office/powerpoint/2010/main" xmlns="" val="3021487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Example:  Athenian Democracy</a:t>
            </a:r>
            <a:endParaRPr lang="en-US" dirty="0"/>
          </a:p>
        </p:txBody>
      </p:sp>
      <p:sp>
        <p:nvSpPr>
          <p:cNvPr id="4" name="Content Placeholder 3"/>
          <p:cNvSpPr>
            <a:spLocks noGrp="1"/>
          </p:cNvSpPr>
          <p:nvPr>
            <p:ph sz="half" idx="1"/>
          </p:nvPr>
        </p:nvSpPr>
        <p:spPr/>
        <p:txBody>
          <a:bodyPr>
            <a:normAutofit lnSpcReduction="10000"/>
          </a:bodyPr>
          <a:lstStyle/>
          <a:p>
            <a:r>
              <a:rPr lang="en-US" dirty="0" smtClean="0"/>
              <a:t>Emerged in 5</a:t>
            </a:r>
            <a:r>
              <a:rPr lang="en-US" baseline="30000" dirty="0" smtClean="0"/>
              <a:t>th</a:t>
            </a:r>
            <a:r>
              <a:rPr lang="en-US" dirty="0" smtClean="0"/>
              <a:t> Century BC</a:t>
            </a:r>
          </a:p>
          <a:p>
            <a:r>
              <a:rPr lang="en-US" dirty="0" smtClean="0"/>
              <a:t>Most Greek city-states were ruled by “aristocratic council”</a:t>
            </a:r>
          </a:p>
          <a:p>
            <a:r>
              <a:rPr lang="en-US" dirty="0" smtClean="0"/>
              <a:t>In order to get support, (because of war and inequality) concessions were needed to farmers/artisans</a:t>
            </a:r>
            <a:endParaRPr lang="en-US" dirty="0"/>
          </a:p>
        </p:txBody>
      </p:sp>
      <p:pic>
        <p:nvPicPr>
          <p:cNvPr id="6" name="Content Placeholder 5"/>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4886325" y="2458244"/>
            <a:ext cx="3562350" cy="2809875"/>
          </a:xfrm>
        </p:spPr>
      </p:pic>
    </p:spTree>
    <p:extLst>
      <p:ext uri="{BB962C8B-B14F-4D97-AF65-F5344CB8AC3E}">
        <p14:creationId xmlns:p14="http://schemas.microsoft.com/office/powerpoint/2010/main" xmlns="" val="3128930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made democracy possible?</a:t>
            </a:r>
            <a:endParaRPr lang="en-US" dirty="0"/>
          </a:p>
        </p:txBody>
      </p:sp>
      <p:sp>
        <p:nvSpPr>
          <p:cNvPr id="3" name="Content Placeholder 2"/>
          <p:cNvSpPr>
            <a:spLocks noGrp="1"/>
          </p:cNvSpPr>
          <p:nvPr>
            <p:ph idx="1"/>
          </p:nvPr>
        </p:nvSpPr>
        <p:spPr/>
        <p:txBody>
          <a:bodyPr/>
          <a:lstStyle/>
          <a:p>
            <a:r>
              <a:rPr lang="en-US" dirty="0" smtClean="0"/>
              <a:t>Growing literacy</a:t>
            </a:r>
          </a:p>
          <a:p>
            <a:r>
              <a:rPr lang="en-US" dirty="0" smtClean="0"/>
              <a:t>Small size (this was a city-state).  Athens had between 30,000-45,000 citizens.</a:t>
            </a:r>
          </a:p>
          <a:p>
            <a:r>
              <a:rPr lang="en-US" dirty="0" smtClean="0"/>
              <a:t>The idea of “civic virtue”:  participation was a responsibility, not a right.</a:t>
            </a:r>
          </a:p>
          <a:p>
            <a:r>
              <a:rPr lang="en-US" dirty="0" smtClean="0"/>
              <a:t>Slavery</a:t>
            </a:r>
          </a:p>
          <a:p>
            <a:endParaRPr lang="en-US" dirty="0"/>
          </a:p>
        </p:txBody>
      </p:sp>
    </p:spTree>
    <p:extLst>
      <p:ext uri="{BB962C8B-B14F-4D97-AF65-F5344CB8AC3E}">
        <p14:creationId xmlns:p14="http://schemas.microsoft.com/office/powerpoint/2010/main" xmlns="" val="2920045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319852"/>
            <a:ext cx="9144000" cy="6218296"/>
          </a:xfrm>
          <a:prstGeom prst="rect">
            <a:avLst/>
          </a:prstGeom>
        </p:spPr>
      </p:pic>
    </p:spTree>
    <p:extLst>
      <p:ext uri="{BB962C8B-B14F-4D97-AF65-F5344CB8AC3E}">
        <p14:creationId xmlns:p14="http://schemas.microsoft.com/office/powerpoint/2010/main" xmlns="" val="2120539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a:xfrm>
            <a:off x="4953000" y="1752600"/>
            <a:ext cx="4038600" cy="4525963"/>
          </a:xfrm>
        </p:spPr>
        <p:txBody>
          <a:bodyPr/>
          <a:lstStyle/>
          <a:p>
            <a:r>
              <a:rPr lang="en-US" dirty="0" smtClean="0"/>
              <a:t>“Hey, Mr. Lucas, what’s your problem?  Athenian democracy doesn’t sound so bad”</a:t>
            </a:r>
            <a:endParaRPr lang="en-US"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609600" y="1828800"/>
            <a:ext cx="3810000" cy="3810000"/>
          </a:xfrm>
        </p:spPr>
      </p:pic>
    </p:spTree>
    <p:extLst>
      <p:ext uri="{BB962C8B-B14F-4D97-AF65-F5344CB8AC3E}">
        <p14:creationId xmlns:p14="http://schemas.microsoft.com/office/powerpoint/2010/main" xmlns="" val="22938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Problems with Athenian democracy</a:t>
            </a:r>
            <a:endParaRPr lang="en-US" dirty="0"/>
          </a:p>
        </p:txBody>
      </p:sp>
      <p:sp>
        <p:nvSpPr>
          <p:cNvPr id="6" name="Content Placeholder 5"/>
          <p:cNvSpPr>
            <a:spLocks noGrp="1"/>
          </p:cNvSpPr>
          <p:nvPr>
            <p:ph idx="1"/>
          </p:nvPr>
        </p:nvSpPr>
        <p:spPr/>
        <p:txBody>
          <a:bodyPr/>
          <a:lstStyle/>
          <a:p>
            <a:r>
              <a:rPr lang="en-US" dirty="0" smtClean="0"/>
              <a:t>Numbers:  Restrictions on who could participate kept the numbers artificially low.</a:t>
            </a:r>
            <a:endParaRPr lang="en-US" dirty="0"/>
          </a:p>
        </p:txBody>
      </p:sp>
    </p:spTree>
    <p:extLst>
      <p:ext uri="{BB962C8B-B14F-4D97-AF65-F5344CB8AC3E}">
        <p14:creationId xmlns:p14="http://schemas.microsoft.com/office/powerpoint/2010/main" xmlns="" val="3525150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51994"/>
            <a:ext cx="9144000" cy="5954012"/>
          </a:xfrm>
          <a:prstGeom prst="rect">
            <a:avLst/>
          </a:prstGeom>
        </p:spPr>
      </p:pic>
    </p:spTree>
    <p:extLst>
      <p:ext uri="{BB962C8B-B14F-4D97-AF65-F5344CB8AC3E}">
        <p14:creationId xmlns:p14="http://schemas.microsoft.com/office/powerpoint/2010/main" xmlns="" val="3975196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#2:  Time</a:t>
            </a:r>
            <a:endParaRPr lang="en-US" dirty="0"/>
          </a:p>
        </p:txBody>
      </p:sp>
      <p:sp>
        <p:nvSpPr>
          <p:cNvPr id="3" name="Content Placeholder 2"/>
          <p:cNvSpPr>
            <a:spLocks noGrp="1"/>
          </p:cNvSpPr>
          <p:nvPr>
            <p:ph idx="1"/>
          </p:nvPr>
        </p:nvSpPr>
        <p:spPr/>
        <p:txBody>
          <a:bodyPr/>
          <a:lstStyle/>
          <a:p>
            <a:r>
              <a:rPr lang="en-US" dirty="0" smtClean="0"/>
              <a:t>The assembly would meet for one whole day, for once a week.  Furthermore, since this was before cars, in an agricultural society it would often take a day to get to assembly, and another day to get back home to the farm.  That’s a total of three days a week.  How did they manage this? </a:t>
            </a:r>
            <a:endParaRPr lang="en-US" dirty="0"/>
          </a:p>
        </p:txBody>
      </p:sp>
    </p:spTree>
    <p:extLst>
      <p:ext uri="{BB962C8B-B14F-4D97-AF65-F5344CB8AC3E}">
        <p14:creationId xmlns:p14="http://schemas.microsoft.com/office/powerpoint/2010/main" xmlns="" val="3907072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#3:  Expertise</a:t>
            </a:r>
            <a:endParaRPr lang="en-US" dirty="0"/>
          </a:p>
        </p:txBody>
      </p:sp>
      <p:sp>
        <p:nvSpPr>
          <p:cNvPr id="3" name="Content Placeholder 2"/>
          <p:cNvSpPr>
            <a:spLocks noGrp="1"/>
          </p:cNvSpPr>
          <p:nvPr>
            <p:ph idx="1"/>
          </p:nvPr>
        </p:nvSpPr>
        <p:spPr/>
        <p:txBody>
          <a:bodyPr/>
          <a:lstStyle/>
          <a:p>
            <a:r>
              <a:rPr lang="en-US" dirty="0" smtClean="0"/>
              <a:t>Did everyone have an equal chance to speak in the assembly?  If only some were able to speak, who got chosen to speak?</a:t>
            </a:r>
            <a:endParaRPr lang="en-US" dirty="0"/>
          </a:p>
        </p:txBody>
      </p:sp>
    </p:spTree>
    <p:extLst>
      <p:ext uri="{BB962C8B-B14F-4D97-AF65-F5344CB8AC3E}">
        <p14:creationId xmlns:p14="http://schemas.microsoft.com/office/powerpoint/2010/main" xmlns="" val="4131157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05000" y="762000"/>
            <a:ext cx="5410200" cy="5410200"/>
          </a:xfrm>
          <a:prstGeom prst="rect">
            <a:avLst/>
          </a:prstGeom>
        </p:spPr>
      </p:pic>
    </p:spTree>
    <p:extLst>
      <p:ext uri="{BB962C8B-B14F-4D97-AF65-F5344CB8AC3E}">
        <p14:creationId xmlns:p14="http://schemas.microsoft.com/office/powerpoint/2010/main" xmlns="" val="28424442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340</Words>
  <Application>Microsoft Office PowerPoint</Application>
  <PresentationFormat>عرض على الشاشة (3:4)‏</PresentationFormat>
  <Paragraphs>31</Paragraphs>
  <Slides>14</Slides>
  <Notes>0</Notes>
  <HiddenSlides>0</HiddenSlides>
  <MMClips>0</MMClips>
  <ScaleCrop>false</ScaleCrop>
  <HeadingPairs>
    <vt:vector size="4" baseType="variant">
      <vt:variant>
        <vt:lpstr>سمة</vt:lpstr>
      </vt:variant>
      <vt:variant>
        <vt:i4>1</vt:i4>
      </vt:variant>
      <vt:variant>
        <vt:lpstr>عناوين الشرائح</vt:lpstr>
      </vt:variant>
      <vt:variant>
        <vt:i4>14</vt:i4>
      </vt:variant>
    </vt:vector>
  </HeadingPairs>
  <TitlesOfParts>
    <vt:vector size="15" baseType="lpstr">
      <vt:lpstr>Office Theme</vt:lpstr>
      <vt:lpstr>DIRECT DEMOCRACY/REPRESENTATIVE DEMOCRACY</vt:lpstr>
      <vt:lpstr>What does our Constitution have to say about democracy?</vt:lpstr>
      <vt:lpstr>Two Models of Democracy</vt:lpstr>
      <vt:lpstr>Direct democracy is more democratic, shouldn’t we have that?</vt:lpstr>
      <vt:lpstr>Three arguments in favor of representative democracy</vt:lpstr>
      <vt:lpstr>An Example:  Athenian Democracy</vt:lpstr>
      <vt:lpstr>What made democracy possible?</vt:lpstr>
      <vt:lpstr>الشريحة 8</vt:lpstr>
      <vt:lpstr>الشريحة 9</vt:lpstr>
      <vt:lpstr>Problems with Athenian democracy</vt:lpstr>
      <vt:lpstr>الشريحة 11</vt:lpstr>
      <vt:lpstr>Problem #2:  Time</vt:lpstr>
      <vt:lpstr>Problem #3:  Expertise</vt:lpstr>
      <vt:lpstr>الشريحة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 DEMOCRACY/REPRESENTATIVE DEMOCRACY</dc:title>
  <dc:creator>Windows User</dc:creator>
  <cp:lastModifiedBy>sasa</cp:lastModifiedBy>
  <cp:revision>4</cp:revision>
  <dcterms:created xsi:type="dcterms:W3CDTF">2013-05-16T18:02:02Z</dcterms:created>
  <dcterms:modified xsi:type="dcterms:W3CDTF">2018-10-30T23:21:38Z</dcterms:modified>
</cp:coreProperties>
</file>